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7"/>
  </p:notesMasterIdLst>
  <p:handoutMasterIdLst>
    <p:handoutMasterId r:id="rId28"/>
  </p:handoutMasterIdLst>
  <p:sldIdLst>
    <p:sldId id="265" r:id="rId2"/>
    <p:sldId id="327" r:id="rId3"/>
    <p:sldId id="328" r:id="rId4"/>
    <p:sldId id="329" r:id="rId5"/>
    <p:sldId id="330" r:id="rId6"/>
    <p:sldId id="347" r:id="rId7"/>
    <p:sldId id="284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24" r:id="rId25"/>
    <p:sldId id="263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2" y="6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3271" y="2442525"/>
            <a:ext cx="7757458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Онлайн-сервис </a:t>
            </a:r>
            <a:br>
              <a:rPr lang="ru-RU" sz="36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аналитики портфелей инвестора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614055" y="4214813"/>
            <a:ext cx="7453745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r"/>
            <a:r>
              <a:rPr lang="ru-RU" altLang="ru-RU" sz="2400" dirty="0">
                <a:solidFill>
                  <a:schemeClr val="bg1"/>
                </a:solidFill>
              </a:rPr>
              <a:t>Выполнил</a:t>
            </a:r>
            <a:r>
              <a:rPr lang="en-US" altLang="ru-RU" sz="2400" dirty="0" smtClean="0">
                <a:solidFill>
                  <a:schemeClr val="bg1"/>
                </a:solidFill>
              </a:rPr>
              <a:t>:</a:t>
            </a:r>
            <a:r>
              <a:rPr lang="ru-RU" altLang="ru-RU" sz="2400" dirty="0" smtClean="0">
                <a:solidFill>
                  <a:schemeClr val="bg1"/>
                </a:solidFill>
              </a:rPr>
              <a:t> </a:t>
            </a:r>
            <a:r>
              <a:rPr lang="ru-RU" altLang="ru-RU" sz="2400" dirty="0" smtClean="0">
                <a:solidFill>
                  <a:schemeClr val="bg1"/>
                </a:solidFill>
              </a:rPr>
              <a:t>Орлов А.М.</a:t>
            </a:r>
            <a:endParaRPr lang="ru-RU" altLang="ru-RU" sz="2400" dirty="0" smtClean="0">
              <a:solidFill>
                <a:schemeClr val="bg1"/>
              </a:solidFill>
            </a:endParaRPr>
          </a:p>
          <a:p>
            <a:pPr algn="r"/>
            <a:r>
              <a:rPr lang="ru-RU" altLang="ru-RU" sz="2400" dirty="0" smtClean="0">
                <a:solidFill>
                  <a:schemeClr val="bg1"/>
                </a:solidFill>
              </a:rPr>
              <a:t>Руководитель</a:t>
            </a:r>
            <a:r>
              <a:rPr lang="en-US" altLang="ru-RU" sz="2400" dirty="0">
                <a:solidFill>
                  <a:schemeClr val="bg1"/>
                </a:solidFill>
              </a:rPr>
              <a:t>:</a:t>
            </a:r>
            <a:r>
              <a:rPr lang="ru-RU" altLang="ru-RU" sz="2400" dirty="0">
                <a:solidFill>
                  <a:schemeClr val="bg1"/>
                </a:solidFill>
              </a:rPr>
              <a:t> ст. преп. Ямщиков Д.В</a:t>
            </a:r>
            <a:r>
              <a:rPr lang="ru-RU" altLang="ru-RU" sz="2400" dirty="0" smtClean="0">
                <a:solidFill>
                  <a:schemeClr val="bg1"/>
                </a:solidFill>
              </a:rPr>
              <a:t>.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9C69F7-0316-468E-984F-721E4F5D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8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поиск</a:t>
            </a:r>
          </a:p>
        </p:txBody>
      </p:sp>
    </p:spTree>
    <p:extLst>
      <p:ext uri="{BB962C8B-B14F-4D97-AF65-F5344CB8AC3E}">
        <p14:creationId xmlns:p14="http://schemas.microsoft.com/office/powerpoint/2010/main" val="4556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F45E84-5BFA-462A-9CE7-065591B8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8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Регистрация: успешно</a:t>
            </a:r>
          </a:p>
        </p:txBody>
      </p:sp>
    </p:spTree>
    <p:extLst>
      <p:ext uri="{BB962C8B-B14F-4D97-AF65-F5344CB8AC3E}">
        <p14:creationId xmlns:p14="http://schemas.microsoft.com/office/powerpoint/2010/main" val="33825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44D57A-9EF0-4484-A65B-684B1502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8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Регистрация: неуспешно</a:t>
            </a:r>
          </a:p>
        </p:txBody>
      </p:sp>
    </p:spTree>
    <p:extLst>
      <p:ext uri="{BB962C8B-B14F-4D97-AF65-F5344CB8AC3E}">
        <p14:creationId xmlns:p14="http://schemas.microsoft.com/office/powerpoint/2010/main" val="310741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BA9CF0-3071-4979-8BD5-B8BECD09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8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Вход: неуспешно</a:t>
            </a:r>
          </a:p>
        </p:txBody>
      </p:sp>
    </p:spTree>
    <p:extLst>
      <p:ext uri="{BB962C8B-B14F-4D97-AF65-F5344CB8AC3E}">
        <p14:creationId xmlns:p14="http://schemas.microsoft.com/office/powerpoint/2010/main" val="31131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5A3C6B-E57F-4877-BCC8-46389F37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8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Вход: успешно</a:t>
            </a:r>
          </a:p>
        </p:txBody>
      </p:sp>
    </p:spTree>
    <p:extLst>
      <p:ext uri="{BB962C8B-B14F-4D97-AF65-F5344CB8AC3E}">
        <p14:creationId xmlns:p14="http://schemas.microsoft.com/office/powerpoint/2010/main" val="1024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46333D-0351-43F7-A1D5-47FD482D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7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Портфели: добавление</a:t>
            </a:r>
          </a:p>
        </p:txBody>
      </p:sp>
    </p:spTree>
    <p:extLst>
      <p:ext uri="{BB962C8B-B14F-4D97-AF65-F5344CB8AC3E}">
        <p14:creationId xmlns:p14="http://schemas.microsoft.com/office/powerpoint/2010/main" val="35368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ECED1-BD83-4094-A222-A0F69357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7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Портфели: сведения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1313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9CCCE-2DAA-44A7-BE0E-A0B3B502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7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Портфели: изменение</a:t>
            </a:r>
          </a:p>
        </p:txBody>
      </p:sp>
    </p:spTree>
    <p:extLst>
      <p:ext uri="{BB962C8B-B14F-4D97-AF65-F5344CB8AC3E}">
        <p14:creationId xmlns:p14="http://schemas.microsoft.com/office/powerpoint/2010/main" val="20394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A74E7-A363-4B2D-BE9A-B67DED35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Портфели: удаление</a:t>
            </a:r>
          </a:p>
        </p:txBody>
      </p:sp>
    </p:spTree>
    <p:extLst>
      <p:ext uri="{BB962C8B-B14F-4D97-AF65-F5344CB8AC3E}">
        <p14:creationId xmlns:p14="http://schemas.microsoft.com/office/powerpoint/2010/main" val="41642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ABF3F2-ADA0-4956-8F69-FA54F779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добавление</a:t>
            </a:r>
          </a:p>
        </p:txBody>
      </p:sp>
    </p:spTree>
    <p:extLst>
      <p:ext uri="{BB962C8B-B14F-4D97-AF65-F5344CB8AC3E}">
        <p14:creationId xmlns:p14="http://schemas.microsoft.com/office/powerpoint/2010/main" val="15260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424" y="1233715"/>
            <a:ext cx="4912658" cy="1407885"/>
          </a:xfrm>
        </p:spPr>
        <p:txBody>
          <a:bodyPr>
            <a:noAutofit/>
          </a:bodyPr>
          <a:lstStyle/>
          <a:p>
            <a:r>
              <a:rPr lang="ru-RU" sz="2000" b="1" dirty="0"/>
              <a:t>Проблема</a:t>
            </a:r>
          </a:p>
          <a:p>
            <a:r>
              <a:rPr lang="ru-RU" sz="2000" dirty="0"/>
              <a:t>Активы распределены у </a:t>
            </a:r>
            <a:r>
              <a:rPr lang="ru-RU" sz="2000" b="1" dirty="0"/>
              <a:t>многих</a:t>
            </a:r>
            <a:r>
              <a:rPr lang="ru-RU" sz="2000" dirty="0"/>
              <a:t> брокеров.</a:t>
            </a:r>
          </a:p>
          <a:p>
            <a:r>
              <a:rPr lang="ru-RU" sz="2000" dirty="0"/>
              <a:t>Невозможно моментально оценить стоимость всех инвестиций.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Проблематика и актуальность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43B5D3-6083-4235-9798-F7D73EC0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148" y="1688493"/>
            <a:ext cx="1714739" cy="6668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8B078C-AADC-4CAA-BF0E-5C6AF518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61" y="1145251"/>
            <a:ext cx="1695687" cy="666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BC5BCB-2AE3-4E73-A780-226A240B7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89" y="2464270"/>
            <a:ext cx="2495898" cy="6477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4612E3-B1C7-4E95-AC37-F68E1234B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288" y="1937657"/>
            <a:ext cx="1143160" cy="647790"/>
          </a:xfrm>
          <a:prstGeom prst="rect">
            <a:avLst/>
          </a:prstGeom>
        </p:spPr>
      </p:pic>
      <p:sp>
        <p:nvSpPr>
          <p:cNvPr id="8" name="Текст 4">
            <a:extLst>
              <a:ext uri="{FF2B5EF4-FFF2-40B4-BE49-F238E27FC236}">
                <a16:creationId xmlns:a16="http://schemas.microsoft.com/office/drawing/2014/main" id="{D09B0144-9D7E-4BB6-8D64-834CB1BEA8BF}"/>
              </a:ext>
            </a:extLst>
          </p:cNvPr>
          <p:cNvSpPr txBox="1">
            <a:spLocks/>
          </p:cNvSpPr>
          <p:nvPr/>
        </p:nvSpPr>
        <p:spPr>
          <a:xfrm>
            <a:off x="5109461" y="3318140"/>
            <a:ext cx="3436470" cy="140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Актуальность</a:t>
            </a:r>
          </a:p>
          <a:p>
            <a:r>
              <a:rPr lang="ru-RU" sz="2000" dirty="0"/>
              <a:t>Разработка онлайн-сервиса позволит свести все данные в </a:t>
            </a:r>
            <a:r>
              <a:rPr lang="ru-RU" sz="2000" b="1" dirty="0"/>
              <a:t>одно</a:t>
            </a:r>
            <a:r>
              <a:rPr lang="ru-RU" sz="2000" dirty="0"/>
              <a:t> место.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32A585-062D-4A59-9AF9-275AB729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08" y="2670503"/>
            <a:ext cx="4188880" cy="18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7F7E4-1EA6-4642-AC8A-A18C1627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сведения</a:t>
            </a:r>
          </a:p>
        </p:txBody>
      </p:sp>
    </p:spTree>
    <p:extLst>
      <p:ext uri="{BB962C8B-B14F-4D97-AF65-F5344CB8AC3E}">
        <p14:creationId xmlns:p14="http://schemas.microsoft.com/office/powerpoint/2010/main" val="31514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06FB1E-5752-4AA8-9049-BB5CA855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изменение</a:t>
            </a:r>
          </a:p>
        </p:txBody>
      </p:sp>
    </p:spTree>
    <p:extLst>
      <p:ext uri="{BB962C8B-B14F-4D97-AF65-F5344CB8AC3E}">
        <p14:creationId xmlns:p14="http://schemas.microsoft.com/office/powerpoint/2010/main" val="1461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B59FE-B40D-4B01-BE05-D2F6FF27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удаление</a:t>
            </a:r>
          </a:p>
        </p:txBody>
      </p:sp>
    </p:spTree>
    <p:extLst>
      <p:ext uri="{BB962C8B-B14F-4D97-AF65-F5344CB8AC3E}">
        <p14:creationId xmlns:p14="http://schemas.microsoft.com/office/powerpoint/2010/main" val="28874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3BAB30-AB4E-424C-8237-FCAE865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8" cy="36071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фильтр</a:t>
            </a:r>
          </a:p>
        </p:txBody>
      </p:sp>
    </p:spTree>
    <p:extLst>
      <p:ext uri="{BB962C8B-B14F-4D97-AF65-F5344CB8AC3E}">
        <p14:creationId xmlns:p14="http://schemas.microsoft.com/office/powerpoint/2010/main" val="11447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D6D2798B-BACE-4A5C-8EB1-106BF36BD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304" y="1818984"/>
            <a:ext cx="7131106" cy="140788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Подключено взаимодействие с ИСС МосБиржи.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Поддержка аутентификации и авторизации.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Создание, изменение и удаление портфелей и активов (акций).</a:t>
            </a:r>
          </a:p>
          <a:p>
            <a:r>
              <a:rPr lang="ru-RU" sz="2000" dirty="0"/>
              <a:t>Настроен обмен данными между системой управления БД и разработанным веб-приложением.</a:t>
            </a:r>
          </a:p>
        </p:txBody>
      </p:sp>
      <p:pic>
        <p:nvPicPr>
          <p:cNvPr id="7" name="Graphic 13" descr="Clipboard Checked with solid fill">
            <a:extLst>
              <a:ext uri="{FF2B5EF4-FFF2-40B4-BE49-F238E27FC236}">
                <a16:creationId xmlns:a16="http://schemas.microsoft.com/office/drawing/2014/main" id="{DC8A9EE5-B2AA-464B-AF0C-3E3F789C7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0183" y="954369"/>
            <a:ext cx="2078513" cy="2078513"/>
          </a:xfrm>
          <a:prstGeom prst="rect">
            <a:avLst/>
          </a:prstGeom>
        </p:spPr>
      </p:pic>
      <p:pic>
        <p:nvPicPr>
          <p:cNvPr id="8" name="Graphic 5" descr="Badge Tick1 with solid fill">
            <a:extLst>
              <a:ext uri="{FF2B5EF4-FFF2-40B4-BE49-F238E27FC236}">
                <a16:creationId xmlns:a16="http://schemas.microsoft.com/office/drawing/2014/main" id="{9F98816A-3E6B-4B37-8CEF-AB46DCAE2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6423" y="1993625"/>
            <a:ext cx="317750" cy="317750"/>
          </a:xfrm>
          <a:prstGeom prst="rect">
            <a:avLst/>
          </a:prstGeom>
        </p:spPr>
      </p:pic>
      <p:pic>
        <p:nvPicPr>
          <p:cNvPr id="9" name="Graphic 5" descr="Badge Tick1 with solid fill">
            <a:extLst>
              <a:ext uri="{FF2B5EF4-FFF2-40B4-BE49-F238E27FC236}">
                <a16:creationId xmlns:a16="http://schemas.microsoft.com/office/drawing/2014/main" id="{A169BD99-AFC4-4089-81E2-C9E39EB30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6444" y="2486016"/>
            <a:ext cx="317750" cy="317750"/>
          </a:xfrm>
          <a:prstGeom prst="rect">
            <a:avLst/>
          </a:prstGeom>
        </p:spPr>
      </p:pic>
      <p:pic>
        <p:nvPicPr>
          <p:cNvPr id="10" name="Graphic 5" descr="Badge Tick1 with solid fill">
            <a:extLst>
              <a:ext uri="{FF2B5EF4-FFF2-40B4-BE49-F238E27FC236}">
                <a16:creationId xmlns:a16="http://schemas.microsoft.com/office/drawing/2014/main" id="{9B7B33C4-8281-447B-9F66-5879A48057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6444" y="3024721"/>
            <a:ext cx="317750" cy="317750"/>
          </a:xfrm>
          <a:prstGeom prst="rect">
            <a:avLst/>
          </a:prstGeom>
        </p:spPr>
      </p:pic>
      <p:pic>
        <p:nvPicPr>
          <p:cNvPr id="11" name="Graphic 5" descr="Badge Tick1 with solid fill">
            <a:extLst>
              <a:ext uri="{FF2B5EF4-FFF2-40B4-BE49-F238E27FC236}">
                <a16:creationId xmlns:a16="http://schemas.microsoft.com/office/drawing/2014/main" id="{6AE7D76D-3D85-4D2C-9FCF-8F52FEB6A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6444" y="3563426"/>
            <a:ext cx="317750" cy="3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85716"/>
            <a:ext cx="7727950" cy="34417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 Онлайн-сервис </a:t>
            </a:r>
            <a:r>
              <a:rPr lang="ru-RU" sz="2000" b="1" dirty="0"/>
              <a:t>должен выдавать </a:t>
            </a:r>
            <a:r>
              <a:rPr lang="ru-RU" sz="2000" dirty="0"/>
              <a:t>следующую </a:t>
            </a:r>
            <a:r>
              <a:rPr lang="ru-RU" sz="2000" b="1" dirty="0"/>
              <a:t>информацию</a:t>
            </a:r>
            <a:r>
              <a:rPr lang="ru-RU" sz="2000" dirty="0"/>
              <a:t>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ru-RU" sz="2000" dirty="0"/>
              <a:t>список доступных российских акций на Московской бирже;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ru-RU" sz="2000" dirty="0"/>
              <a:t>какие инвестиционные портфели есть у пользователя;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ru-RU" sz="2000" dirty="0"/>
              <a:t>какие активы (акции) есть в инвестиционных портфелях;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ru-RU" sz="2000" dirty="0"/>
              <a:t>текущую стоимость активов (акций).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88241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tutorials.eu/wp-content/uploads/2022/03/MVC-Logo.jpg">
            <a:extLst>
              <a:ext uri="{FF2B5EF4-FFF2-40B4-BE49-F238E27FC236}">
                <a16:creationId xmlns:a16="http://schemas.microsoft.com/office/drawing/2014/main" id="{19F40D75-7D06-46EE-895C-972E38D36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69" y="2456384"/>
            <a:ext cx="3839950" cy="23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553" y="1373737"/>
            <a:ext cx="4055466" cy="52728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/>
              <a:t> </a:t>
            </a:r>
            <a:r>
              <a:rPr lang="ru-RU" sz="2000" b="1" dirty="0"/>
              <a:t>Разработка приложения</a:t>
            </a:r>
          </a:p>
          <a:p>
            <a:pPr>
              <a:lnSpc>
                <a:spcPct val="150000"/>
              </a:lnSpc>
            </a:pPr>
            <a:r>
              <a:rPr lang="ru-RU" sz="2000" b="1" dirty="0"/>
              <a:t>ASP.NET Core </a:t>
            </a:r>
            <a:r>
              <a:rPr lang="ru-RU" sz="2000" dirty="0"/>
              <a:t>на базе шаблона </a:t>
            </a:r>
            <a:r>
              <a:rPr lang="en-US" sz="2000" b="1" dirty="0"/>
              <a:t>MVC</a:t>
            </a:r>
            <a:endParaRPr lang="ru-RU" sz="2000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Средства реализации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BAF9A075-787D-4926-86C0-C231BE5147CD}"/>
              </a:ext>
            </a:extLst>
          </p:cNvPr>
          <p:cNvSpPr txBox="1">
            <a:spLocks/>
          </p:cNvSpPr>
          <p:nvPr/>
        </p:nvSpPr>
        <p:spPr>
          <a:xfrm>
            <a:off x="4882777" y="1373737"/>
            <a:ext cx="4055466" cy="527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sz="2000" dirty="0"/>
              <a:t> </a:t>
            </a:r>
            <a:r>
              <a:rPr lang="ru-RU" sz="2000" b="1" dirty="0"/>
              <a:t>База данных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MSSQL</a:t>
            </a:r>
          </a:p>
        </p:txBody>
      </p:sp>
      <p:pic>
        <p:nvPicPr>
          <p:cNvPr id="1034" name="Picture 10" descr="Datei:Microsoft SQL Server Logo.svg">
            <a:extLst>
              <a:ext uri="{FF2B5EF4-FFF2-40B4-BE49-F238E27FC236}">
                <a16:creationId xmlns:a16="http://schemas.microsoft.com/office/drawing/2014/main" id="{81B63EAD-1740-435C-A190-9246148D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61" y="2834715"/>
            <a:ext cx="2066871" cy="16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8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Физическая модель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881029-CAAB-431D-B8F2-1823F996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19" y="1771695"/>
            <a:ext cx="8029762" cy="2622713"/>
          </a:xfrm>
          <a:prstGeom prst="rect">
            <a:avLst/>
          </a:prstGeom>
        </p:spPr>
      </p:pic>
      <p:sp>
        <p:nvSpPr>
          <p:cNvPr id="10" name="Текст 4">
            <a:extLst>
              <a:ext uri="{FF2B5EF4-FFF2-40B4-BE49-F238E27FC236}">
                <a16:creationId xmlns:a16="http://schemas.microsoft.com/office/drawing/2014/main" id="{7E9C3E61-E947-4DBA-B5BA-08A40B6D41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0502" y="1475920"/>
            <a:ext cx="2387600" cy="1095830"/>
          </a:xfrm>
        </p:spPr>
        <p:txBody>
          <a:bodyPr numCol="1">
            <a:noAutofit/>
          </a:bodyPr>
          <a:lstStyle/>
          <a:p>
            <a:r>
              <a:rPr lang="ru-RU" sz="1400" dirty="0"/>
              <a:t> Пояснение таблиц: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Users: </a:t>
            </a:r>
            <a:r>
              <a:rPr lang="ru-RU" sz="1400" dirty="0"/>
              <a:t>пользователи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Brokers: </a:t>
            </a:r>
            <a:r>
              <a:rPr lang="ru-RU" sz="1400" dirty="0"/>
              <a:t>брокеры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BrokerageAccounts:</a:t>
            </a:r>
            <a:r>
              <a:rPr lang="ru-RU" sz="1400" dirty="0"/>
              <a:t> счета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F8A0C980-4756-4D05-8F75-66122E67E66B}"/>
              </a:ext>
            </a:extLst>
          </p:cNvPr>
          <p:cNvSpPr txBox="1">
            <a:spLocks/>
          </p:cNvSpPr>
          <p:nvPr/>
        </p:nvSpPr>
        <p:spPr>
          <a:xfrm>
            <a:off x="5569417" y="1493047"/>
            <a:ext cx="3236258" cy="140788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Portfolios:</a:t>
            </a:r>
            <a:r>
              <a:rPr lang="ru-RU" sz="1400" dirty="0"/>
              <a:t> портфели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StockActives:</a:t>
            </a:r>
            <a:r>
              <a:rPr lang="ru-RU" sz="1400" dirty="0"/>
              <a:t> акции в портфеле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StockInformation:</a:t>
            </a:r>
            <a:r>
              <a:rPr lang="ru-RU" sz="1400" dirty="0"/>
              <a:t> акции Мосбиржи</a:t>
            </a:r>
          </a:p>
        </p:txBody>
      </p:sp>
    </p:spTree>
    <p:extLst>
      <p:ext uri="{BB962C8B-B14F-4D97-AF65-F5344CB8AC3E}">
        <p14:creationId xmlns:p14="http://schemas.microsoft.com/office/powerpoint/2010/main" val="6098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 к ИСС МосБиржи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AA5884-8EF3-4519-98F0-32322507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982401"/>
            <a:ext cx="7651750" cy="38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Анонимный вход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65D6B8-43A2-4DBE-B3AF-5DB77536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6"/>
            <a:ext cx="8145929" cy="36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BF0814-AA38-4CD0-842D-326EA57F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17"/>
            <a:ext cx="8145929" cy="360714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</a:t>
            </a:r>
          </a:p>
        </p:txBody>
      </p:sp>
    </p:spTree>
    <p:extLst>
      <p:ext uri="{BB962C8B-B14F-4D97-AF65-F5344CB8AC3E}">
        <p14:creationId xmlns:p14="http://schemas.microsoft.com/office/powerpoint/2010/main" val="2562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27CC73-35AA-4154-8AFD-FCC58B0F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14317"/>
            <a:ext cx="8145929" cy="360714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Акции: сортировка</a:t>
            </a:r>
          </a:p>
        </p:txBody>
      </p:sp>
    </p:spTree>
    <p:extLst>
      <p:ext uri="{BB962C8B-B14F-4D97-AF65-F5344CB8AC3E}">
        <p14:creationId xmlns:p14="http://schemas.microsoft.com/office/powerpoint/2010/main" val="39386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5598</TotalTime>
  <Words>221</Words>
  <Application>Microsoft Office PowerPoint</Application>
  <PresentationFormat>Экран (16:9)</PresentationFormat>
  <Paragraphs>53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Онлайн-сервис  аналитики портфелей инвестора</vt:lpstr>
      <vt:lpstr>Проблематика и актуальность</vt:lpstr>
      <vt:lpstr>Постановка задачи</vt:lpstr>
      <vt:lpstr>Средства реализации</vt:lpstr>
      <vt:lpstr>Физическая модель данных</vt:lpstr>
      <vt:lpstr>Запрос к ИСС МосБиржи</vt:lpstr>
      <vt:lpstr>Анонимный вход</vt:lpstr>
      <vt:lpstr>Акции</vt:lpstr>
      <vt:lpstr>Акции: сортировка</vt:lpstr>
      <vt:lpstr>Акции: поиск</vt:lpstr>
      <vt:lpstr>Регистрация: успешно</vt:lpstr>
      <vt:lpstr>Регистрация: неуспешно</vt:lpstr>
      <vt:lpstr>Вход: неуспешно</vt:lpstr>
      <vt:lpstr>Вход: успешно</vt:lpstr>
      <vt:lpstr>Портфели: добавление</vt:lpstr>
      <vt:lpstr>Портфели: сведения</vt:lpstr>
      <vt:lpstr>Портфели: изменение</vt:lpstr>
      <vt:lpstr>Портфели: удаление</vt:lpstr>
      <vt:lpstr>Акции: добавление</vt:lpstr>
      <vt:lpstr>Акции: сведения</vt:lpstr>
      <vt:lpstr>Акции: изменение</vt:lpstr>
      <vt:lpstr>Акции: удаление</vt:lpstr>
      <vt:lpstr>Акции: фильтр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deyam2017@yandex.ru</cp:lastModifiedBy>
  <cp:revision>131</cp:revision>
  <dcterms:created xsi:type="dcterms:W3CDTF">2014-06-27T12:30:22Z</dcterms:created>
  <dcterms:modified xsi:type="dcterms:W3CDTF">2024-10-31T16:32:25Z</dcterms:modified>
</cp:coreProperties>
</file>